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3" r:id="rId7"/>
    <p:sldId id="279" r:id="rId8"/>
    <p:sldId id="278" r:id="rId9"/>
    <p:sldId id="280" r:id="rId10"/>
    <p:sldId id="264" r:id="rId11"/>
    <p:sldId id="265" r:id="rId12"/>
    <p:sldId id="281" r:id="rId13"/>
    <p:sldId id="275" r:id="rId14"/>
    <p:sldId id="283" r:id="rId15"/>
    <p:sldId id="282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... ." initials=".." lastIdx="1" clrIdx="0">
    <p:extLst>
      <p:ext uri="{19B8F6BF-5375-455C-9EA6-DF929625EA0E}">
        <p15:presenceInfo xmlns:p15="http://schemas.microsoft.com/office/powerpoint/2012/main" userId="12cbe71f16b977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commentAuthors" Target="commentAuthor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75765-5E3B-FE48-A61D-69454F0D17C5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7DAA0-9EF1-8149-9A34-E7812DADE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40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7DAA0-9EF1-8149-9A34-E7812DADE31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32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784-AF0B-4BAA-A725-6EEA563C231E}" type="datetimeFigureOut">
              <a:rPr lang="es-ES" smtClean="0"/>
              <a:pPr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3F52-77F5-4238-984F-6C784C6A1A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784-AF0B-4BAA-A725-6EEA563C231E}" type="datetimeFigureOut">
              <a:rPr lang="es-ES" smtClean="0"/>
              <a:pPr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3F52-77F5-4238-984F-6C784C6A1A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784-AF0B-4BAA-A725-6EEA563C231E}" type="datetimeFigureOut">
              <a:rPr lang="es-ES" smtClean="0"/>
              <a:pPr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3F52-77F5-4238-984F-6C784C6A1A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784-AF0B-4BAA-A725-6EEA563C231E}" type="datetimeFigureOut">
              <a:rPr lang="es-ES" smtClean="0"/>
              <a:pPr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3F52-77F5-4238-984F-6C784C6A1A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784-AF0B-4BAA-A725-6EEA563C231E}" type="datetimeFigureOut">
              <a:rPr lang="es-ES" smtClean="0"/>
              <a:pPr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3F52-77F5-4238-984F-6C784C6A1A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784-AF0B-4BAA-A725-6EEA563C231E}" type="datetimeFigureOut">
              <a:rPr lang="es-ES" smtClean="0"/>
              <a:pPr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3F52-77F5-4238-984F-6C784C6A1A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784-AF0B-4BAA-A725-6EEA563C231E}" type="datetimeFigureOut">
              <a:rPr lang="es-ES" smtClean="0"/>
              <a:pPr/>
              <a:t>21/02/2022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3F52-77F5-4238-984F-6C784C6A1A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784-AF0B-4BAA-A725-6EEA563C231E}" type="datetimeFigureOut">
              <a:rPr lang="es-ES" smtClean="0"/>
              <a:pPr/>
              <a:t>21/02/2022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3F52-77F5-4238-984F-6C784C6A1A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784-AF0B-4BAA-A725-6EEA563C231E}" type="datetimeFigureOut">
              <a:rPr lang="es-ES" smtClean="0"/>
              <a:pPr/>
              <a:t>21/02/2022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3F52-77F5-4238-984F-6C784C6A1A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784-AF0B-4BAA-A725-6EEA563C231E}" type="datetimeFigureOut">
              <a:rPr lang="es-ES" smtClean="0"/>
              <a:pPr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3F52-77F5-4238-984F-6C784C6A1A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2784-AF0B-4BAA-A725-6EEA563C231E}" type="datetimeFigureOut">
              <a:rPr lang="es-ES" smtClean="0"/>
              <a:pPr/>
              <a:t>21/02/2022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3F52-77F5-4238-984F-6C784C6A1A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E2784-AF0B-4BAA-A725-6EEA563C231E}" type="datetimeFigureOut">
              <a:rPr lang="es-ES" smtClean="0"/>
              <a:pPr/>
              <a:t>21/02/2022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53F52-77F5-4238-984F-6C784C6A1A0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7" Type="http://schemas.openxmlformats.org/officeDocument/2006/relationships/image" Target="../media/image17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38085" y="625912"/>
            <a:ext cx="674789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Desafio realizado </a:t>
            </a:r>
            <a:r>
              <a:rPr lang="es-ES" sz="60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en 2021</a:t>
            </a:r>
            <a:r>
              <a:rPr lang="es-ES" sz="4000" b="1" cap="none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es-ES" sz="4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3 Imagen" descr="logo hospital sant joan de d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8079" y="4434509"/>
            <a:ext cx="2830922" cy="144651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04999" y="5348049"/>
            <a:ext cx="22959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8,9,10,11 i 12 </a:t>
            </a:r>
          </a:p>
          <a:p>
            <a:pPr algn="ctr"/>
            <a:r>
              <a:rPr lang="es-ES" sz="2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Octubre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C59119-6D50-1D40-A00C-DCEFF244FC30}"/>
              </a:ext>
            </a:extLst>
          </p:cNvPr>
          <p:cNvSpPr txBox="1"/>
          <p:nvPr/>
        </p:nvSpPr>
        <p:spPr>
          <a:xfrm>
            <a:off x="3657600" y="251290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9F6C17BF-04FC-F54A-AD02-A645DABB8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58" y="4281316"/>
            <a:ext cx="2830922" cy="21311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8864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Unete</a:t>
            </a:r>
            <a:r>
              <a:rPr lang="es-ES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 nosotros </a:t>
            </a:r>
            <a:endParaRPr lang="es-E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s-ES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 cualquier de </a:t>
            </a:r>
          </a:p>
          <a:p>
            <a:pPr algn="ctr"/>
            <a:r>
              <a:rPr lang="es-ES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los siguientes</a:t>
            </a:r>
          </a:p>
          <a:p>
            <a:pPr algn="ctr"/>
            <a:r>
              <a:rPr lang="es-ES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puntos</a:t>
            </a:r>
          </a:p>
        </p:txBody>
      </p:sp>
      <p:pic>
        <p:nvPicPr>
          <p:cNvPr id="3" name="2 Imagen" descr="map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6387063" cy="3063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6732240" y="3501008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Escoge tu el sitio y los kilómetros a realizar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508104" y="76470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Pauls</a:t>
            </a:r>
            <a:r>
              <a:rPr lang="es-ES" dirty="0"/>
              <a:t> (Salida y retorno a </a:t>
            </a:r>
            <a:r>
              <a:rPr lang="es-ES" dirty="0" err="1"/>
              <a:t>Pauls</a:t>
            </a:r>
            <a:endParaRPr lang="es-ES" dirty="0"/>
          </a:p>
          <a:p>
            <a:r>
              <a:rPr lang="es-ES" dirty="0" err="1"/>
              <a:t>Refugi</a:t>
            </a:r>
            <a:r>
              <a:rPr lang="es-ES" dirty="0"/>
              <a:t> del Caro</a:t>
            </a:r>
          </a:p>
          <a:p>
            <a:r>
              <a:rPr lang="es-ES" dirty="0"/>
              <a:t>Refugio de </a:t>
            </a:r>
            <a:r>
              <a:rPr lang="es-ES" dirty="0" err="1"/>
              <a:t>fontferrera</a:t>
            </a:r>
            <a:endParaRPr lang="es-ES" dirty="0"/>
          </a:p>
          <a:p>
            <a:r>
              <a:rPr lang="es-ES" dirty="0" err="1"/>
              <a:t>Beceite</a:t>
            </a:r>
            <a:endParaRPr lang="es-ES" dirty="0"/>
          </a:p>
          <a:p>
            <a:r>
              <a:rPr lang="es-ES" dirty="0" err="1"/>
              <a:t>Arnes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053007" y="0"/>
            <a:ext cx="4090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Estels</a:t>
            </a:r>
            <a:r>
              <a:rPr lang="es-E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del Sud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337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Trencacims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8367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Pauls</a:t>
            </a:r>
            <a:r>
              <a:rPr lang="es-ES" dirty="0"/>
              <a:t> (Salida y retorno a </a:t>
            </a:r>
            <a:r>
              <a:rPr lang="es-ES" dirty="0" err="1"/>
              <a:t>Pauls</a:t>
            </a:r>
            <a:r>
              <a:rPr lang="es-ES" dirty="0"/>
              <a:t>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2060848"/>
            <a:ext cx="37700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Enlace desde </a:t>
            </a:r>
          </a:p>
          <a:p>
            <a:pPr algn="ctr"/>
            <a:r>
              <a:rPr lang="es-E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Puertos de </a:t>
            </a:r>
            <a:r>
              <a:rPr lang="es-ES" sz="36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Beceite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s-ES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s-ES" sz="36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Montsant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3717032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Pauls</a:t>
            </a:r>
            <a:r>
              <a:rPr lang="es-ES" dirty="0"/>
              <a:t> (Salida de </a:t>
            </a:r>
            <a:r>
              <a:rPr lang="es-ES" dirty="0" err="1"/>
              <a:t>Pauls</a:t>
            </a:r>
            <a:r>
              <a:rPr lang="es-ES" dirty="0"/>
              <a:t>)</a:t>
            </a:r>
          </a:p>
          <a:p>
            <a:r>
              <a:rPr lang="es-ES" dirty="0"/>
              <a:t>Benifallet</a:t>
            </a:r>
          </a:p>
          <a:p>
            <a:r>
              <a:rPr lang="es-ES" dirty="0" err="1"/>
              <a:t>Miravet</a:t>
            </a:r>
            <a:endParaRPr lang="es-ES" dirty="0"/>
          </a:p>
          <a:p>
            <a:r>
              <a:rPr lang="es-ES" dirty="0" err="1"/>
              <a:t>Benissanet</a:t>
            </a:r>
            <a:endParaRPr lang="es-ES" dirty="0"/>
          </a:p>
          <a:p>
            <a:r>
              <a:rPr lang="es-ES" dirty="0"/>
              <a:t>Mora </a:t>
            </a:r>
            <a:r>
              <a:rPr lang="es-ES" dirty="0" err="1"/>
              <a:t>d´Ebro</a:t>
            </a:r>
            <a:endParaRPr lang="es-ES" dirty="0"/>
          </a:p>
          <a:p>
            <a:r>
              <a:rPr lang="es-ES" dirty="0"/>
              <a:t>Garcia</a:t>
            </a:r>
          </a:p>
          <a:p>
            <a:r>
              <a:rPr lang="es-ES" dirty="0"/>
              <a:t>El Molar</a:t>
            </a:r>
          </a:p>
          <a:p>
            <a:r>
              <a:rPr lang="es-ES" dirty="0"/>
              <a:t>La Figuera (Final del camino de enlace)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11960" y="2132856"/>
            <a:ext cx="4655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Vuelta al </a:t>
            </a:r>
            <a:r>
              <a:rPr lang="es-E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Montsant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76056" y="2780928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Figuera (Salida y retorno a la Figuera)</a:t>
            </a:r>
          </a:p>
          <a:p>
            <a:r>
              <a:rPr lang="es-ES" dirty="0" err="1"/>
              <a:t>Vilella</a:t>
            </a:r>
            <a:r>
              <a:rPr lang="es-ES" dirty="0"/>
              <a:t> Baja</a:t>
            </a:r>
          </a:p>
          <a:p>
            <a:r>
              <a:rPr lang="es-ES" dirty="0" err="1"/>
              <a:t>Vilella</a:t>
            </a:r>
            <a:r>
              <a:rPr lang="es-ES" dirty="0"/>
              <a:t> Alta</a:t>
            </a:r>
          </a:p>
          <a:p>
            <a:r>
              <a:rPr lang="es-ES" dirty="0" err="1"/>
              <a:t>Escaladei</a:t>
            </a:r>
            <a:endParaRPr lang="es-ES" dirty="0"/>
          </a:p>
          <a:p>
            <a:r>
              <a:rPr lang="es-ES" dirty="0"/>
              <a:t>La Morera de </a:t>
            </a:r>
            <a:r>
              <a:rPr lang="es-ES" dirty="0" err="1"/>
              <a:t>Montsant</a:t>
            </a:r>
            <a:endParaRPr lang="es-ES" dirty="0"/>
          </a:p>
          <a:p>
            <a:r>
              <a:rPr lang="es-ES" dirty="0" err="1"/>
              <a:t>Cornudella</a:t>
            </a:r>
            <a:endParaRPr lang="es-ES" dirty="0"/>
          </a:p>
          <a:p>
            <a:r>
              <a:rPr lang="es-ES" dirty="0"/>
              <a:t>Albarca</a:t>
            </a:r>
          </a:p>
          <a:p>
            <a:r>
              <a:rPr lang="es-ES" dirty="0" err="1"/>
              <a:t>Ulldemolins</a:t>
            </a:r>
            <a:endParaRPr lang="es-ES" dirty="0"/>
          </a:p>
          <a:p>
            <a:r>
              <a:rPr lang="es-ES" dirty="0" err="1"/>
              <a:t>Margalef</a:t>
            </a:r>
            <a:endParaRPr lang="es-ES" dirty="0"/>
          </a:p>
          <a:p>
            <a:r>
              <a:rPr lang="es-ES" dirty="0"/>
              <a:t>La </a:t>
            </a:r>
            <a:r>
              <a:rPr lang="es-ES" dirty="0" err="1"/>
              <a:t>Bisbal</a:t>
            </a:r>
            <a:r>
              <a:rPr lang="es-ES" dirty="0"/>
              <a:t> de </a:t>
            </a:r>
            <a:r>
              <a:rPr lang="es-ES" dirty="0" err="1"/>
              <a:t>Falset</a:t>
            </a:r>
            <a:endParaRPr lang="es-ES" dirty="0"/>
          </a:p>
          <a:p>
            <a:r>
              <a:rPr lang="es-ES" dirty="0" err="1"/>
              <a:t>Cabacés</a:t>
            </a:r>
            <a:endParaRPr lang="es-ES" dirty="0"/>
          </a:p>
          <a:p>
            <a:r>
              <a:rPr lang="es-ES" dirty="0"/>
              <a:t>La </a:t>
            </a:r>
            <a:r>
              <a:rPr lang="es-ES" dirty="0" err="1"/>
              <a:t>figuera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103C7BA0-BD13-E245-8C8C-40B5748C8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80" y="343285"/>
            <a:ext cx="3702831" cy="55359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FA10FEA5-DB75-4A4D-89D8-6821E9BC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4" y="468105"/>
            <a:ext cx="4312664" cy="55359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3 Imagen" descr="logo hospital sant joan de deu.JPG">
            <a:extLst>
              <a:ext uri="{FF2B5EF4-FFF2-40B4-BE49-F238E27FC236}">
                <a16:creationId xmlns:a16="http://schemas.microsoft.com/office/drawing/2014/main" id="{EA8FD096-407C-F54A-A8BF-38762C9C9C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27" y="5126945"/>
            <a:ext cx="2047494" cy="10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1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3 Imagen" descr="logo hospital sant joan de deu.JPG">
            <a:extLst>
              <a:ext uri="{FF2B5EF4-FFF2-40B4-BE49-F238E27FC236}">
                <a16:creationId xmlns:a16="http://schemas.microsoft.com/office/drawing/2014/main" id="{F62E80E0-1D47-0144-9216-9B980B04E7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106" y="5108421"/>
            <a:ext cx="3115733" cy="15920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1E18A-8164-2242-B423-DB51648D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67758"/>
          </a:xfrm>
        </p:spPr>
        <p:txBody>
          <a:bodyPr>
            <a:normAutofit/>
          </a:bodyPr>
          <a:lstStyle/>
          <a:p>
            <a:r>
              <a:rPr lang="es-ES" sz="6000" i="1" u="sng">
                <a:solidFill>
                  <a:srgbClr val="FF0000"/>
                </a:solidFill>
                <a:latin typeface="Algerian" pitchFamily="82" charset="0"/>
              </a:rPr>
              <a:t>Proyecto 2022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1AF0ED7E-E16A-9140-85CE-F92DCCBE4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12" y="3429000"/>
            <a:ext cx="2154496" cy="29235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B3A2EE7-A578-8E44-9FC9-2C0D8DFE54B9}"/>
              </a:ext>
            </a:extLst>
          </p:cNvPr>
          <p:cNvSpPr txBox="1"/>
          <p:nvPr/>
        </p:nvSpPr>
        <p:spPr>
          <a:xfrm>
            <a:off x="182878" y="5161700"/>
            <a:ext cx="570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600" b="1" i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22 al 26 de junio de 2022</a:t>
            </a:r>
          </a:p>
        </p:txBody>
      </p:sp>
    </p:spTree>
    <p:extLst>
      <p:ext uri="{BB962C8B-B14F-4D97-AF65-F5344CB8AC3E}">
        <p14:creationId xmlns:p14="http://schemas.microsoft.com/office/powerpoint/2010/main" val="162169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02ECFB-3FE4-B949-AC05-7C3936FE6921}"/>
              </a:ext>
            </a:extLst>
          </p:cNvPr>
          <p:cNvSpPr txBox="1"/>
          <p:nvPr/>
        </p:nvSpPr>
        <p:spPr>
          <a:xfrm>
            <a:off x="570539" y="505161"/>
            <a:ext cx="8078208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ES" sz="4400" b="1" i="1" u="sng">
                <a:solidFill>
                  <a:srgbClr val="0070C0"/>
                </a:solidFill>
                <a:latin typeface="Baguet Script" pitchFamily="2" charset="0"/>
                <a:ea typeface="Baguet Script" pitchFamily="2" charset="0"/>
              </a:rPr>
              <a:t>Carrera solidaria Galicia Máxica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2488B3-D7D4-EB4D-8A9C-A2851BE80D5E}"/>
              </a:ext>
            </a:extLst>
          </p:cNvPr>
          <p:cNvSpPr txBox="1"/>
          <p:nvPr/>
        </p:nvSpPr>
        <p:spPr>
          <a:xfrm>
            <a:off x="1654502" y="187300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/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7158F26F-C1C8-414B-A938-817E442E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4" y="4295349"/>
            <a:ext cx="2786996" cy="2098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3 Imagen" descr="logo hospital sant joan de deu.JPG">
            <a:extLst>
              <a:ext uri="{FF2B5EF4-FFF2-40B4-BE49-F238E27FC236}">
                <a16:creationId xmlns:a16="http://schemas.microsoft.com/office/drawing/2014/main" id="{C5C6F486-5757-D54C-ADC7-9731BA2D5E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0139" y="4481935"/>
            <a:ext cx="2588862" cy="1663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12E02277-31E2-ED49-BDAC-DFE0B12DA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39" y="1525811"/>
            <a:ext cx="1915026" cy="1877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4FB301A0-48CB-9743-81B6-1AEF0F1A3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47" y="4233647"/>
            <a:ext cx="2175105" cy="2159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8">
            <a:extLst>
              <a:ext uri="{FF2B5EF4-FFF2-40B4-BE49-F238E27FC236}">
                <a16:creationId xmlns:a16="http://schemas.microsoft.com/office/drawing/2014/main" id="{5D8D2647-0EB0-914F-B8A6-58EB2F716A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39" y="1669633"/>
            <a:ext cx="2367648" cy="1877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706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EB700-9040-9744-A774-22B6BF16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27" y="261091"/>
            <a:ext cx="8686800" cy="6024562"/>
          </a:xfrm>
        </p:spPr>
        <p:txBody>
          <a:bodyPr>
            <a:normAutofit fontScale="90000"/>
          </a:bodyPr>
          <a:lstStyle/>
          <a:p>
            <a:pPr algn="dist"/>
            <a:r>
              <a:rPr lang="es-ES" b="1"/>
              <a:t>- Carrera solidaria no competitiva  en la que se unirán las 4 provincias.</a:t>
            </a:r>
            <a:br>
              <a:rPr lang="es-ES" b="1"/>
            </a:br>
            <a:r>
              <a:rPr lang="es-ES" b="1"/>
              <a:t> </a:t>
            </a:r>
            <a:br>
              <a:rPr lang="es-ES" b="1"/>
            </a:br>
            <a:r>
              <a:rPr lang="es-ES" b="1"/>
              <a:t>- Salidas desde el H. Lucus Augusti ( Lugo), H. Chuo (Ourense), H. Universitario (Santiago) y finalización en el H. Álvaro Cunqueiro (Vigo)</a:t>
            </a:r>
            <a:br>
              <a:rPr lang="es-ES" b="1"/>
            </a:br>
            <a:br>
              <a:rPr lang="es-ES" b="1"/>
            </a:b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244200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A0BB1-F39B-324B-BE1B-9C675851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u="sng">
                <a:solidFill>
                  <a:srgbClr val="FF0000"/>
                </a:solidFill>
                <a:latin typeface="Times New Roman" panose="02020603050405020304" pitchFamily="18" charset="0"/>
                <a:ea typeface="Mystical Woods Smooth Script" panose="02000000000000000000" pitchFamily="2" charset="0"/>
                <a:cs typeface="Times New Roman" panose="02020603050405020304" pitchFamily="18" charset="0"/>
              </a:rPr>
              <a:t>El recorrido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05D436CC-D9C9-EC41-BD1B-4F80694A2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4" y="1825156"/>
            <a:ext cx="7968416" cy="42987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420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D4BFE0AD-52C1-264C-9DE5-6D3A858E2F1B}"/>
              </a:ext>
            </a:extLst>
          </p:cNvPr>
          <p:cNvSpPr txBox="1"/>
          <p:nvPr/>
        </p:nvSpPr>
        <p:spPr>
          <a:xfrm>
            <a:off x="89756" y="12680"/>
            <a:ext cx="8964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i="1" u="sng"/>
              <a:t>Objetivo</a:t>
            </a:r>
            <a:r>
              <a:rPr lang="es-ES" sz="3600" b="1"/>
              <a:t> :</a:t>
            </a:r>
          </a:p>
          <a:p>
            <a:pPr algn="ctr"/>
            <a:endParaRPr lang="es-ES" sz="3600" b="1" dirty="0"/>
          </a:p>
          <a:p>
            <a:pPr algn="ctr"/>
            <a:r>
              <a:rPr lang="es-ES" sz="3600" b="1"/>
              <a:t>• Aportar </a:t>
            </a:r>
            <a:r>
              <a:rPr lang="es-ES" sz="3600" b="1" dirty="0"/>
              <a:t>individualmente el máximo de </a:t>
            </a:r>
            <a:r>
              <a:rPr lang="es-ES" sz="3600" b="1" dirty="0" err="1"/>
              <a:t>kms</a:t>
            </a:r>
            <a:endParaRPr lang="es-ES" sz="3600" b="1" dirty="0"/>
          </a:p>
          <a:p>
            <a:pPr algn="ctr"/>
            <a:endParaRPr lang="es-ES" sz="3600" b="1" dirty="0"/>
          </a:p>
          <a:p>
            <a:pPr algn="ctr"/>
            <a:r>
              <a:rPr lang="es-ES" sz="3600" b="1"/>
              <a:t>• Únete </a:t>
            </a:r>
            <a:r>
              <a:rPr lang="es-ES" sz="3600" b="1" dirty="0"/>
              <a:t>a nuestro </a:t>
            </a:r>
            <a:r>
              <a:rPr lang="es-ES" sz="3600" b="1"/>
              <a:t>grupo y por cada Km que corras con nosotros añades 1€ X kms. </a:t>
            </a:r>
            <a:endParaRPr lang="es-ES" sz="3600" b="1" dirty="0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76285C3E-A1AF-2F4A-A6FB-B20A89600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" y="3961638"/>
            <a:ext cx="5513493" cy="27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8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map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60647"/>
            <a:ext cx="4345912" cy="4608513"/>
          </a:xfrm>
          <a:prstGeom prst="rect">
            <a:avLst/>
          </a:prstGeom>
        </p:spPr>
      </p:pic>
      <p:pic>
        <p:nvPicPr>
          <p:cNvPr id="6" name="5 Imagen" descr="mapa2.JPG"/>
          <p:cNvPicPr>
            <a:picLocks noChangeAspect="1"/>
          </p:cNvPicPr>
          <p:nvPr/>
        </p:nvPicPr>
        <p:blipFill>
          <a:blip r:embed="rId3" cstate="print"/>
          <a:srcRect l="22523"/>
          <a:stretch>
            <a:fillRect/>
          </a:stretch>
        </p:blipFill>
        <p:spPr>
          <a:xfrm>
            <a:off x="179512" y="4077072"/>
            <a:ext cx="6335811" cy="2260944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51520" y="2924944"/>
            <a:ext cx="43924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los Puertos de </a:t>
            </a:r>
            <a:r>
              <a:rPr lang="es-E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Beceite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al </a:t>
            </a:r>
            <a:r>
              <a:rPr lang="es-E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Montsant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260648"/>
            <a:ext cx="422718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Ayudanos</a:t>
            </a:r>
            <a:r>
              <a:rPr lang="es-E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Soñar</a:t>
            </a:r>
          </a:p>
        </p:txBody>
      </p:sp>
      <p:pic>
        <p:nvPicPr>
          <p:cNvPr id="8" name="7 Imagen" descr="logo hospital sant joan de d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653136"/>
            <a:ext cx="2627784" cy="1584176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 rot="21017267">
            <a:off x="-11345" y="5173520"/>
            <a:ext cx="3609992" cy="12562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curvada hacia arriba"/>
          <p:cNvSpPr/>
          <p:nvPr/>
        </p:nvSpPr>
        <p:spPr>
          <a:xfrm rot="18754953">
            <a:off x="2702299" y="3038554"/>
            <a:ext cx="7251430" cy="1440160"/>
          </a:xfrm>
          <a:prstGeom prst="curvedUpArrow">
            <a:avLst/>
          </a:prstGeom>
          <a:solidFill>
            <a:srgbClr val="FFFF00"/>
          </a:solidFill>
          <a:ln w="38100">
            <a:solidFill>
              <a:srgbClr val="FCF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 rot="21017267">
            <a:off x="7581381" y="268492"/>
            <a:ext cx="1439311" cy="9834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apa est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21820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mapa monts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9625" y="3284984"/>
            <a:ext cx="4524375" cy="3114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Flecha derecha"/>
          <p:cNvSpPr/>
          <p:nvPr/>
        </p:nvSpPr>
        <p:spPr>
          <a:xfrm rot="1984257">
            <a:off x="3948688" y="3046742"/>
            <a:ext cx="1473335" cy="7920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436098" y="332656"/>
            <a:ext cx="301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2 parques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68720" y="4437112"/>
            <a:ext cx="2985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causas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milia.JPG"/>
          <p:cNvPicPr>
            <a:picLocks noChangeAspect="1"/>
          </p:cNvPicPr>
          <p:nvPr/>
        </p:nvPicPr>
        <p:blipFill>
          <a:blip r:embed="rId2" cstate="print"/>
          <a:srcRect b="1396"/>
          <a:stretch>
            <a:fillRect/>
          </a:stretch>
        </p:blipFill>
        <p:spPr>
          <a:xfrm>
            <a:off x="179512" y="188640"/>
            <a:ext cx="3672408" cy="3312368"/>
          </a:xfrm>
          <a:prstGeom prst="rect">
            <a:avLst/>
          </a:prstGeom>
        </p:spPr>
      </p:pic>
      <p:pic>
        <p:nvPicPr>
          <p:cNvPr id="3" name="2 Imagen" descr="pediatric cancer ce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140968"/>
            <a:ext cx="4932040" cy="311509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644008" y="404664"/>
            <a:ext cx="37398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Padres</a:t>
            </a:r>
          </a:p>
          <a:p>
            <a:pPr algn="ctr"/>
            <a:r>
              <a:rPr lang="es-E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necesitados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3735" y="3789040"/>
            <a:ext cx="28713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Pediatric</a:t>
            </a: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Cancer</a:t>
            </a: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11" y="-25698"/>
            <a:ext cx="9138789" cy="1107996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1905">
                  <a:noFill/>
                </a:ln>
                <a:solidFill>
                  <a:schemeClr val="bg1"/>
                </a:solidFill>
              </a:rPr>
              <a:t>Suma </a:t>
            </a:r>
            <a:r>
              <a:rPr lang="es-ES" sz="6600" b="1" dirty="0" err="1">
                <a:ln w="1905">
                  <a:noFill/>
                </a:ln>
                <a:solidFill>
                  <a:schemeClr val="bg1"/>
                </a:solidFill>
              </a:rPr>
              <a:t>Kms</a:t>
            </a:r>
            <a:r>
              <a:rPr lang="es-ES" sz="6600" b="1" dirty="0">
                <a:ln w="1905">
                  <a:noFill/>
                </a:ln>
                <a:solidFill>
                  <a:schemeClr val="bg1"/>
                </a:solidFill>
              </a:rPr>
              <a:t> con nosotros</a:t>
            </a:r>
            <a:endParaRPr lang="es-ES" sz="6600" b="1" cap="none" spc="0" dirty="0">
              <a:ln w="190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124744"/>
            <a:ext cx="8964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Objetivo :</a:t>
            </a:r>
          </a:p>
          <a:p>
            <a:pPr algn="ctr"/>
            <a:r>
              <a:rPr lang="es-ES" sz="3600" b="1" dirty="0"/>
              <a:t>Aportar individualmente el máximo de </a:t>
            </a:r>
            <a:r>
              <a:rPr lang="es-ES" sz="3600" b="1" dirty="0" err="1"/>
              <a:t>kms</a:t>
            </a:r>
            <a:endParaRPr lang="es-ES" sz="3600" b="1" dirty="0"/>
          </a:p>
          <a:p>
            <a:pPr algn="ctr"/>
            <a:endParaRPr lang="es-ES" sz="3600" b="1" dirty="0"/>
          </a:p>
          <a:p>
            <a:pPr algn="ctr"/>
            <a:r>
              <a:rPr lang="es-ES" sz="3600" b="1" dirty="0"/>
              <a:t>Únete a nuestro grupo y añade </a:t>
            </a:r>
            <a:r>
              <a:rPr lang="es-ES" sz="3600" b="1" dirty="0" err="1"/>
              <a:t>kms</a:t>
            </a:r>
            <a:r>
              <a:rPr lang="es-ES" sz="3600" b="1" dirty="0"/>
              <a:t>, cada km cuenta</a:t>
            </a:r>
          </a:p>
        </p:txBody>
      </p:sp>
      <p:sp>
        <p:nvSpPr>
          <p:cNvPr id="8" name="AutoShape 2" descr="data:image/png;base64,iVBORw0KGgoAAAANSUhEUgAAAtAAAADICAYAAADBTdZDAAALlElEQVR4Xu3WoREAAAjEMNh/aVagPuhXOUR3HAECBAgQIECAAAECb4F9Lw0JECBAgAABAgQIEBgB7Qk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B5qQAMnRnxh5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 descr="data:image/png;base64,iVBORw0KGgoAAAANSUhEUgAAAtAAAADICAYAAADBTdZDAAALlElEQVR4Xu3WoREAAAjEMNh/aVagPuhXOUR3HAECBAgQIECAAAECb4F9Lw0JECBAgAABAgQIEBgB7Qk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B5qQAMnRnxh5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7" descr="data:image/png;base64,iVBORw0KGgoAAAANSUhEUgAAAtAAAADICAYAAADBTdZDAAALlElEQVR4Xu3WoREAAAjEMNh/aVagPuhXOUR3HAECBAgQIECAAAECb4F9Lw0JECBAgAABAgQIEBgB7Qk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AtoPECBAgAABAgQIEAgCAjpgmRIgQIAAAQIECBAQ0H6AAAECBAgQIECAQBAQ0AHLlAABAgQIECBAgICA9gMECBAgQIAAAQIEgoCADlimBAgQIECAAAECBAS0HyBAgAABAgQIECAQBAR0wDIlQIAAAQIECBAgIKD9AAECBAgQIECAAIEgIKADlikBAgQIECBAgAABAe0HCBAgQIAAAQIECAQBAR2wTAkQIECAAAECBAgIaD9AgAABAgQIECBAIAgI6IBlSoAAAQIECBAgQEBA+wECBAgQIECAAAECQUBAByxTAgQIECBAgAABAgLaDxAgQIAAAQIECBAIAgI6YJkSIECAAAECBAgQENB+gAABAgQIECBAgEAQENABy5QAAQIECBAgQICAgPYDBAgQIECAAAECBIKAgA5YpgQIECBAgAABAgQEtB8gQIAAAQIECBAgEAQEdMAyJUCAAAECBAgQICCg/QABAgQIECBAgACBICCgA5YpAQIECBAgQIAAAQHtBwgQIECAAAECBAgEAQEdsEwJECBAgAABAgQICGg/QIAAAQIECBAgQCAICOiAZUqAAAECBAgQIEBAQPsBAgQIECBAgAABAkFAQAcsUwIECBAgQIAAAQIC2g8QIECAAAECBAgQCAICOmCZEiBAgAABAgQIEBDQfoAAAQIECBAgQIBAEBDQAcuUAAECBAgQIECAgID2AwQIECBAgAABAgSCgIAOWKYECBAgQIAAAQIEBLQfIECAAAECBAgQIBAEBHTAMiVAgAABAgQIECAgoP0AAQIECBAgQIAAgSAgoAOWKQECBAgQIECAAAEB7QcIECBAgAABAgQIBAEBHbBMCRAgQIAAAQIECAhoP0CAAAECBAgQIEAgCAjogGVKgAABAgQIECBAQED7AQIECBAgQIAAAQJBQEAHLFMCBAgQIECAAAECB5qQAMnRnxh5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 descr="gr11 descripciÃ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805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843808" y="5157192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KMS por €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Ruta</a:t>
            </a:r>
          </a:p>
        </p:txBody>
      </p:sp>
      <p:pic>
        <p:nvPicPr>
          <p:cNvPr id="3" name="2 Imagen" descr="mapa to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56150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404664"/>
            <a:ext cx="7013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Kílómetros</a:t>
            </a:r>
            <a:r>
              <a:rPr lang="es-E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y Desniveles</a:t>
            </a:r>
          </a:p>
        </p:txBody>
      </p:sp>
      <p:pic>
        <p:nvPicPr>
          <p:cNvPr id="3" name="2 Imagen" descr="refugi comapedr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40960" cy="51305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23155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Trencacims</a:t>
            </a:r>
            <a:endParaRPr lang="es-E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24128" y="188640"/>
            <a:ext cx="27915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Estels</a:t>
            </a:r>
            <a:r>
              <a:rPr lang="es-ES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del Sud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3284984"/>
            <a:ext cx="4139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Enlace desde </a:t>
            </a:r>
          </a:p>
          <a:p>
            <a:pPr algn="ctr"/>
            <a:r>
              <a:rPr lang="es-ES" sz="2400" b="1" cap="none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Puertos de </a:t>
            </a:r>
            <a:r>
              <a:rPr lang="es-ES" sz="2400" b="1" cap="none" spc="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Beceit</a:t>
            </a:r>
            <a:r>
              <a:rPr lang="es-ES" sz="2400" b="1" cap="none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s-ES" sz="2400" b="1" cap="none" spc="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Montsant</a:t>
            </a:r>
            <a:endParaRPr lang="es-ES" sz="2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652120" y="3789040"/>
            <a:ext cx="3032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Vuelta al </a:t>
            </a:r>
            <a:r>
              <a:rPr lang="es-E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Montsant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83671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Berlin Sans FB Demi" pitchFamily="34" charset="0"/>
              </a:rPr>
              <a:t>51 KMS</a:t>
            </a:r>
          </a:p>
          <a:p>
            <a:r>
              <a:rPr lang="es-ES" sz="2000" b="1" dirty="0">
                <a:latin typeface="Berlin Sans FB Demi" pitchFamily="34" charset="0"/>
              </a:rPr>
              <a:t>Desnivel + 4000m</a:t>
            </a:r>
          </a:p>
          <a:p>
            <a:r>
              <a:rPr lang="es-ES" sz="2000" b="1" dirty="0">
                <a:latin typeface="Berlin Sans FB Demi" pitchFamily="34" charset="0"/>
              </a:rPr>
              <a:t>Desnivel – 4000m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724128" y="443711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Berlin Sans FB Demi" pitchFamily="34" charset="0"/>
              </a:rPr>
              <a:t>105 KMS</a:t>
            </a:r>
          </a:p>
          <a:p>
            <a:r>
              <a:rPr lang="es-ES" sz="2000" b="1" dirty="0">
                <a:latin typeface="Berlin Sans FB Demi" pitchFamily="34" charset="0"/>
              </a:rPr>
              <a:t>Desnivel + 4100m</a:t>
            </a:r>
          </a:p>
          <a:p>
            <a:r>
              <a:rPr lang="es-ES" sz="2000" b="1" dirty="0">
                <a:latin typeface="Berlin Sans FB Demi" pitchFamily="34" charset="0"/>
              </a:rPr>
              <a:t>Desnivel – 4100m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71600" y="414908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Berlin Sans FB Demi" pitchFamily="34" charset="0"/>
              </a:rPr>
              <a:t>61 KMS</a:t>
            </a:r>
          </a:p>
          <a:p>
            <a:r>
              <a:rPr lang="es-ES" sz="2000" b="1" dirty="0">
                <a:latin typeface="Berlin Sans FB Demi" pitchFamily="34" charset="0"/>
              </a:rPr>
              <a:t>Desnivel + 1900m</a:t>
            </a:r>
          </a:p>
          <a:p>
            <a:r>
              <a:rPr lang="es-ES" sz="2000" b="1" dirty="0">
                <a:latin typeface="Berlin Sans FB Demi" pitchFamily="34" charset="0"/>
              </a:rPr>
              <a:t>Desnivel – 1600m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868144" y="90872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Berlin Sans FB Demi" pitchFamily="34" charset="0"/>
              </a:rPr>
              <a:t>105 KMS</a:t>
            </a:r>
          </a:p>
          <a:p>
            <a:r>
              <a:rPr lang="es-ES" sz="2000" b="1" dirty="0">
                <a:latin typeface="Berlin Sans FB Demi" pitchFamily="34" charset="0"/>
              </a:rPr>
              <a:t>Desnivel + 5300m</a:t>
            </a:r>
          </a:p>
          <a:p>
            <a:r>
              <a:rPr lang="es-ES" sz="2000" b="1" dirty="0">
                <a:latin typeface="Berlin Sans FB Demi" pitchFamily="34" charset="0"/>
              </a:rPr>
              <a:t>Desnivel – 5300m</a:t>
            </a:r>
          </a:p>
        </p:txBody>
      </p:sp>
      <p:pic>
        <p:nvPicPr>
          <p:cNvPr id="10" name="9 Imagen" descr="perfil trencaci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3312368" cy="87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10 Imagen" descr="perfil est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88840"/>
            <a:ext cx="3384376" cy="1008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11 Imagen" descr="perfil ut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589240"/>
            <a:ext cx="3384376" cy="10140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12 Imagen" descr="perfil enllaç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589240"/>
            <a:ext cx="1512168" cy="1007533"/>
          </a:xfrm>
          <a:prstGeom prst="rect">
            <a:avLst/>
          </a:prstGeom>
        </p:spPr>
      </p:pic>
      <p:pic>
        <p:nvPicPr>
          <p:cNvPr id="14" name="13 Imagen" descr="perfil enllaç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6021288"/>
            <a:ext cx="1944216" cy="576064"/>
          </a:xfrm>
          <a:prstGeom prst="rect">
            <a:avLst/>
          </a:prstGeom>
        </p:spPr>
      </p:pic>
      <p:pic>
        <p:nvPicPr>
          <p:cNvPr id="15" name="14 Imagen" descr="perfil enllaç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563888" y="5589240"/>
            <a:ext cx="1131486" cy="1009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496944" cy="6552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467544" y="0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322 kilómetros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536" y="4797152"/>
            <a:ext cx="8136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15300 metros positivos</a:t>
            </a:r>
          </a:p>
          <a:p>
            <a:pPr algn="ctr"/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15000 metros negativos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323</Words>
  <Application>Microsoft Office PowerPoint</Application>
  <PresentationFormat>Presentación en pantalla (4:3)</PresentationFormat>
  <Paragraphs>97</Paragraphs>
  <Slides>18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 2022</vt:lpstr>
      <vt:lpstr>Presentación de PowerPoint</vt:lpstr>
      <vt:lpstr>- Carrera solidaria no competitiva  en la que se unirán las 4 provincias.   - Salidas desde el H. Lucus Augusti ( Lugo), H. Chuo (Ourense), H. Universitario (Santiago) y finalización en el H. Álvaro Cunqueiro (Vigo)  </vt:lpstr>
      <vt:lpstr>El recorrido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rosamaria</dc:creator>
  <cp:lastModifiedBy>... .</cp:lastModifiedBy>
  <cp:revision>19</cp:revision>
  <dcterms:created xsi:type="dcterms:W3CDTF">2021-08-25T19:35:07Z</dcterms:created>
  <dcterms:modified xsi:type="dcterms:W3CDTF">2022-02-21T11:47:56Z</dcterms:modified>
</cp:coreProperties>
</file>